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333" r:id="rId5"/>
    <p:sldId id="339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262" r:id="rId14"/>
    <p:sldId id="310" r:id="rId15"/>
    <p:sldId id="311" r:id="rId16"/>
    <p:sldId id="312" r:id="rId17"/>
    <p:sldId id="314" r:id="rId18"/>
    <p:sldId id="313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3" r:id="rId27"/>
    <p:sldId id="324" r:id="rId28"/>
    <p:sldId id="325" r:id="rId29"/>
    <p:sldId id="326" r:id="rId30"/>
    <p:sldId id="328" r:id="rId31"/>
    <p:sldId id="329" r:id="rId32"/>
    <p:sldId id="322" r:id="rId33"/>
    <p:sldId id="276" r:id="rId34"/>
    <p:sldId id="278" r:id="rId35"/>
    <p:sldId id="284" r:id="rId36"/>
    <p:sldId id="285" r:id="rId37"/>
    <p:sldId id="338" r:id="rId38"/>
    <p:sldId id="330" r:id="rId39"/>
    <p:sldId id="287" r:id="rId40"/>
    <p:sldId id="277" r:id="rId41"/>
    <p:sldId id="289" r:id="rId42"/>
    <p:sldId id="331" r:id="rId43"/>
    <p:sldId id="291" r:id="rId44"/>
    <p:sldId id="332" r:id="rId45"/>
    <p:sldId id="334" r:id="rId46"/>
    <p:sldId id="335" r:id="rId47"/>
    <p:sldId id="295" r:id="rId48"/>
    <p:sldId id="296" r:id="rId49"/>
    <p:sldId id="297" r:id="rId50"/>
    <p:sldId id="298" r:id="rId51"/>
    <p:sldId id="299" r:id="rId52"/>
    <p:sldId id="340" r:id="rId53"/>
    <p:sldId id="341" r:id="rId54"/>
    <p:sldId id="301" r:id="rId55"/>
    <p:sldId id="342" r:id="rId56"/>
    <p:sldId id="336" r:id="rId57"/>
    <p:sldId id="337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69" d="100"/>
          <a:sy n="69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81172"/>
          </a:xfrm>
        </p:spPr>
        <p:txBody>
          <a:bodyPr/>
          <a:lstStyle/>
          <a:p>
            <a:r>
              <a:rPr lang="ru-RU" dirty="0" smtClean="0"/>
              <a:t>Нашим  прадедам, Героям Великой Отечественной войны посвящается…</a:t>
            </a:r>
            <a:endParaRPr lang="ru-RU" dirty="0"/>
          </a:p>
        </p:txBody>
      </p:sp>
      <p:pic>
        <p:nvPicPr>
          <p:cNvPr id="7" name="Рисунок 6" descr="388f8f35f71c7050402cc2a5a8ce89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14876" y="2571745"/>
            <a:ext cx="44291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Bookman Old Style" pitchFamily="18" charset="0"/>
              </a:rPr>
              <a:t>Нашим  прадедам, прабабушкам, Героям Великой Отечественной войны посвящается… </a:t>
            </a:r>
            <a:endParaRPr lang="ru-RU" sz="1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3" y="6500834"/>
            <a:ext cx="50006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Bookman Old Style" pitchFamily="18" charset="0"/>
              </a:rPr>
              <a:t>МАДОУ №184 Московского р-на г.Казани</a:t>
            </a:r>
            <a:endParaRPr lang="ru-RU" sz="1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2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197346"/>
            <a:ext cx="75009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Военфельдшер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Назия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Гараевна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работает в госпитале с первого дня Отечественной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войны.В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последние месяцы 1943гГараеваНазия назначена старшей сестрой хирургического отделения. В дни тяжелых испытаний госпиталем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воендфельдшерГараева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использовалась на самых тяжелых участках работы, показывала образцы дисциплинированности, честности и организованности за что не раз командование была отмечена приказом по госпиталю. 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дни январских наступательных операций, когда передвижной полевой госпиталь, приняв на себя роль медсанбата расположившийся в селе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Тресорукова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в близости от боевых действий, принимая на себя большой поток раненных, до 1000 и более человек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ГараеваНазия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проявила себя самоотверженной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работницейне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знавшей ни сна отдыха, отдавшей весь свой опыт и знания на оказание помощи раненным бойцам и командирам. 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928802"/>
            <a:ext cx="74295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своей работе проявила исключительную чуткость и материнскую заботу всем обслуживаемым раненным госпиталя. Когда госпиталь был передислоцирован в село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Шатоловку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, и напряженность в ее работе еще больше возросла, и поток доходил свыше 1500 человек –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Назия не ослабила своей заботы к раненным бойцам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икомандирам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. Награждена орденом за боевые заслуги.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35846"/>
            <a:ext cx="72152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своей работе проявила исключительную чуткость и материнскую заботу всем обслуживаемым раненным госпиталя. Когда госпиталь был передислоцирован в село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Шатоловку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, и напряженность в ее работе еще больше возросла, и поток доходил свыше 1500 человек –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Назия не ослабила своей заботы к раненным бойцам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икомандирам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. Награждена орденом за боевые заслуги. 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Младший лейтенант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Гараева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не снижая асептики в основной перевязочной госпиталя за время большого потока тяжело раненных произвела более 1000 перевязок. В тоже время ассистировала врачам во время операций. Как старшая перевязочная сестра успевала следить за правильной работой других перевязочных, стараясь обеспечить всеми средствами для бесперебойной работы. Награждена орденом Красной звезды.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5" name="Содержимое 3" descr="C:\Users\Лилия\Desktop\Новая папка (2)\IMG-20200223-WA0011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857364"/>
            <a:ext cx="357190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Лилия\Desktop\Новая папка (2)\IMG-20200223-WA00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285860"/>
            <a:ext cx="4396435" cy="3032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35847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3" descr="C:\Users\HP\Desktop\для презентации вов\IMG_2243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214554"/>
            <a:ext cx="4286280" cy="34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857620" y="1643050"/>
            <a:ext cx="4975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85729"/>
            <a:ext cx="8786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Буреева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Зайнаб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Ахметзяновна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endParaRPr lang="ru-RU" sz="4000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</a:rPr>
              <a:t>старшина-связист</a:t>
            </a:r>
            <a:endParaRPr lang="ru-RU" sz="40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85723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Буреева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Зайнаб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Ахметзяновна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родилась 15го октября 1920 года в деревне Большие Тарханы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Тетюшского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района, в семье крестьянина.</a:t>
            </a:r>
          </a:p>
        </p:txBody>
      </p:sp>
      <p:pic>
        <p:nvPicPr>
          <p:cNvPr id="9" name="Рисунок 8" descr="C:\Users\HP\Desktop\для презентации вов\image-23-12-19-11-39-18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"/>
          <a:stretch>
            <a:fillRect/>
          </a:stretch>
        </p:blipFill>
        <p:spPr bwMode="auto">
          <a:xfrm>
            <a:off x="1785918" y="1714488"/>
            <a:ext cx="5715040" cy="3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28605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Начальную и среднюю школу она закончила в Больших Тарханах.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0" name="Содержимое 3" descr="C:\Users\HP\Desktop\для презентации вов\image-23-12-19-11-39-13.jpe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857232"/>
            <a:ext cx="4714908" cy="28575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85720" y="3714752"/>
            <a:ext cx="75724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1938 году школа выпустила своих первых ласточек, среди которых была и моя прабабушка.</a:t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этом же году в Буинске открываются курсы для подготовки учителей начальных классов, куда отправляют мою прабабушку. Окончив курсы, она 3 года преподает в начальных классах.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7" name="Содержимое 3" descr="C:\Users\HP\Desktop\для презентации вов\image-23-12-19-11-39-10.jpe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143116"/>
            <a:ext cx="392909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P\Desktop\для презентации вов\image-23-12-19-11-39-32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000108"/>
            <a:ext cx="2714644" cy="377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57166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1941 году её отправляют в Красные Тарханы уже в качестве заведующей школы. Там она проработала ровно год, после чего её отправляют в деревню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Утямышево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также в качестве заведующей школы.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0" name="Содержимое 3" descr="C:\Users\HP\Desktop\для презентации вов\image-23-12-19-11-39-6.jpe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500175"/>
            <a:ext cx="3643338" cy="4071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HP\Desktop\для презентации вов\image-23-12-19-11-39-19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28736"/>
            <a:ext cx="2786082" cy="371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357166"/>
            <a:ext cx="72866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1942 году (осенью) прабабушку вызывают в военкомат. 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беседе ей задают разные вопросы: 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- Вы знаете, что идёт война? 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-Вы за Советскую власть?..</a:t>
            </a:r>
          </a:p>
          <a:p>
            <a:endParaRPr lang="ru-RU" dirty="0" smtClean="0">
              <a:solidFill>
                <a:schemeClr val="tx2"/>
              </a:solidFill>
              <a:latin typeface="Bookman Old Style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Прабабушка достойно отвечает на все вопросы. После беседы военком сообщает ей, что она отправляется на войну. На подготовку дают 5 дней… За этот период она находит себе замену в школе, организовывает ремонт и находит дрова (заготавливают 84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кубаметра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дров)…</a:t>
            </a:r>
          </a:p>
          <a:p>
            <a:endParaRPr lang="ru-RU" dirty="0" smtClean="0">
              <a:solidFill>
                <a:schemeClr val="tx2"/>
              </a:solidFill>
              <a:latin typeface="Bookman Old Style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О том, что она ушла на войну ее родители узнали позже.  Тогда еще юной учительнице не хватает смелости сказать уже пожилой маме (прабабушка была 12 ребенком в семье), что ее отправляют на фронт... Боялась, что не выдержит сердце.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74345"/>
            <a:ext cx="6643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До столицы Татарии – Казани они добираются на барже. А уже из Казани 45 молодых девушек отправляются на Северный флот. Дорога в 4 дня кажется им вечностью…Срезается коса, стригутся под мальчишку  волосы. Впереди их ждет город Мурманск.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Уже в Мурманске их размещают в землянке: спят на нарах, греются и сушат вещи на круглой железной печке посреди землянки. Да и сушить 45 пар варежек по очереди, места не хватает…</a:t>
            </a:r>
          </a:p>
          <a:p>
            <a:endParaRPr lang="ru-RU" dirty="0" smtClean="0">
              <a:solidFill>
                <a:schemeClr val="tx2"/>
              </a:solidFill>
              <a:latin typeface="Bookman Old Style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Год моя прабабушка охраняет самолеты. Из ее рассказов еще моя мама запомнила тот факт, что спали очень мало, засыпали стоя с 4х килограммовой винтовкой на руках, съеживаясь от холода.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6" name="Рисунок 5" descr="C:\Users\HP\Desktop\для презентации вов\image-23-12-19-11-39-2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000108"/>
            <a:ext cx="7215238" cy="4143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57166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Через год ее переводят в отделение связи. Она осваивает азбуку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морзе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и начинает работать на 3х аппаратах одновременно.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Старшина-связист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Буреева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Зайнаб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должна была знать не только азбуку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морзе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, но и разбирать и собирать оружие, правильно с ним обращаться, заряжать…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3" descr="C:\Users\HP\Downloads\image-23-12-19-11-39-5 — копия.jpe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143117"/>
            <a:ext cx="5000660" cy="3429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290"/>
            <a:ext cx="78581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Так будучи связистом и охраняя на посту самолеты на протяжении 4 лет,  моя прабабушка 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узнае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В 1945 году моя прабабушка возвращается на Родину. В этом же году с удовольствием начинает преподавать в соседней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Биденьговской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школе. Спустя некоторое время ее возвращают в школу, откуда она уходила на фронт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директором.т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о  Победе в Великой Отечественной Войне!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9" name="Рисунок 8" descr="C:\Users\HP\Desktop\для презентации вов\image-23-12-19-11-51-5.hei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214554"/>
            <a:ext cx="6072230" cy="342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57167"/>
            <a:ext cx="7643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Эти годы она всегда вспоминала с любовью, несмотря на то, что это было трудное послевоенное время. В этой деревне она встречает своего будущего мужа – моего прадедушку. В 1948 году они – женятся. Друг за другом на свет появляются 7 детей (выживают 5 из них). Их семья становится примером и опорой для многих в округе.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Содержимое 3" descr="C:\Users\HP\Desktop\для презентации вов\image-23-12-19-11-51-2.heic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14553"/>
            <a:ext cx="6357982" cy="3214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57167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612845"/>
            <a:ext cx="7143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Несмотря на то, что появляются дети, прабабушка работает и остается неизменным директором школы. В 1950 году она оканчивает курс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Тетюшского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педагогического училища и получает диплом. Всю себя отдает воспитанию и преподаванию детей. Проработав еще несколько лет в этой школе, она понимает, что здание школы очень старое и нужно задумываться о строительстве нового здания. Мечта прабабушки построить школу исполняется – в 1960 году в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Утямышево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благодаря ее титаническим усилиям новая школа открывается!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Все труды и подвиги моей прабабушки не остались незамеченными. В разные годы ее награждают почетными грамотами, орденами и медалями Великой Отечественной войны, медалью «Ветеран труда», медалью материнства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5" name="Рисунок 4" descr="C:\Users\HP\Desktop\для презентации вов\image-23-12-19-11-39-3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6" r="3226"/>
          <a:stretch>
            <a:fillRect/>
          </a:stretch>
        </p:blipFill>
        <p:spPr bwMode="auto">
          <a:xfrm>
            <a:off x="2071670" y="1071546"/>
            <a:ext cx="6858048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6" name="Содержимое 3" descr="C:\Users\HP\Desktop\для презентации вов\image-23-12-19-11-39-20.jpe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000108"/>
            <a:ext cx="3357586" cy="385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P\Desktop\для презентации вов\image-23-12-19-11-38-3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000240"/>
            <a:ext cx="4000528" cy="4642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6" name="Рисунок 5" descr="C:\Users\HP\Desktop\для презентации вов\image-23-12-19-11-39-2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000108"/>
            <a:ext cx="3643338" cy="371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P\Desktop\для презентации вов\image-23-12-19-11-39-12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2500306"/>
            <a:ext cx="3929090" cy="407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8" name="Рисунок 7" descr="C:\Users\HP\Desktop\для презентации вов\image-23-12-19-11-51.hei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0310" y="928658"/>
            <a:ext cx="6000768" cy="5857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 ма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5" name="Рисунок 4" descr="C:\Users\HP\Desktop\для презентации вов\image-23-12-19-11-39-1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000108"/>
            <a:ext cx="4071966" cy="571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P\Desktop\для презентации вов\image-23-12-19-11-51-3.hei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000108"/>
            <a:ext cx="4143404" cy="342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126163"/>
          </a:xfrm>
        </p:spPr>
      </p:pic>
      <p:pic>
        <p:nvPicPr>
          <p:cNvPr id="7" name="Рисунок 6" descr="C:\Users\HP\Desktop\для презентации вов\image-23-12-19-11-39-24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857232"/>
            <a:ext cx="2786082" cy="421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P\Desktop\для презентации вов\image-23-12-19-11-39-29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16" y="928670"/>
            <a:ext cx="4643502" cy="43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57167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85728"/>
            <a:ext cx="81439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Альмиев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Хазиахмат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Галиахметович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3" descr="F:\Старший воспитатель\75 летие Победы\Ветеран\IMG-20200113-WA002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3571900" cy="4143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00200"/>
            <a:ext cx="9429816" cy="5257800"/>
          </a:xfrm>
        </p:spPr>
      </p:pic>
      <p:sp>
        <p:nvSpPr>
          <p:cNvPr id="8" name="Прямоугольник 7"/>
          <p:cNvSpPr/>
          <p:nvPr/>
        </p:nvSpPr>
        <p:spPr>
          <a:xfrm>
            <a:off x="142844" y="474345"/>
            <a:ext cx="75724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АльмиевХазиахматГалиахметович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родился 1 мая 1910 года в селе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Тюбяк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Сабинского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райоа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ТАССР. </a:t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До призыва в армию работал трактористом. В декабре 1940 года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Альмиев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Х. был призван на службу. Три месяца обучался на курсах шоферов. Осенью 1942 года 160 –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й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стрелковый полк, где служил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Альимев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Х., отправлен на Сталинградский фронт. Он возил снаряды, в артиллерийские расчеты. Был среди окруживших армию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Палуюса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.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Альимев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Х.Г. День Победы встречает в Краснодарском каре. После войны свой мирный трудовой путь продолжает в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Челекенском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полуострове Туркмении. В 1952 году возвращается на родину и до пенсионного возраста работает шофером. Награжден орденами и медалями. </a:t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настоящее время проживает селе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Тюбяк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Сабинского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района РТ.</a:t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>
                <a:solidFill>
                  <a:srgbClr val="FF0000"/>
                </a:solidFill>
                <a:latin typeface="Bookman Old Style" pitchFamily="18" charset="0"/>
              </a:rPr>
              <a:t>Загидуллин Габдулла Загидуллович</a:t>
            </a:r>
            <a:endParaRPr lang="ru-RU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00200"/>
            <a:ext cx="9572692" cy="5257800"/>
          </a:xfrm>
        </p:spPr>
      </p:pic>
      <p:pic>
        <p:nvPicPr>
          <p:cNvPr id="6" name="Рисунок 5" descr="книга памяти2.jpg"/>
          <p:cNvPicPr>
            <a:picLocks noChangeAspect="1"/>
          </p:cNvPicPr>
          <p:nvPr/>
        </p:nvPicPr>
        <p:blipFill>
          <a:blip r:embed="rId3"/>
          <a:srcRect l="32328" t="35723" r="31325" b="27635"/>
          <a:stretch>
            <a:fillRect/>
          </a:stretch>
        </p:blipFill>
        <p:spPr>
          <a:xfrm>
            <a:off x="285720" y="1500174"/>
            <a:ext cx="3643338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Абзалов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Залял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Мифтахович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>служил  в составе 228 стрелкового полка команды №1185.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00200"/>
            <a:ext cx="9358378" cy="5257800"/>
          </a:xfrm>
        </p:spPr>
      </p:pic>
      <p:pic>
        <p:nvPicPr>
          <p:cNvPr id="5" name="Рисунок 4" descr="xDQl6GXGkr0.jpg"/>
          <p:cNvPicPr>
            <a:picLocks noChangeAspect="1"/>
          </p:cNvPicPr>
          <p:nvPr/>
        </p:nvPicPr>
        <p:blipFill>
          <a:blip r:embed="rId3"/>
          <a:srcRect l="15278" t="4167" r="2777" b="11681"/>
          <a:stretch>
            <a:fillRect/>
          </a:stretch>
        </p:blipFill>
        <p:spPr>
          <a:xfrm>
            <a:off x="142844" y="2071678"/>
            <a:ext cx="3429024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Тимергалиев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Габделбарый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Тимергалиевич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00200"/>
            <a:ext cx="9572692" cy="5257800"/>
          </a:xfrm>
        </p:spPr>
      </p:pic>
      <p:pic>
        <p:nvPicPr>
          <p:cNvPr id="5" name="Рисунок 4" descr="9-_FG8PHPBM.jpg"/>
          <p:cNvPicPr>
            <a:picLocks noChangeAspect="1"/>
          </p:cNvPicPr>
          <p:nvPr/>
        </p:nvPicPr>
        <p:blipFill>
          <a:blip r:embed="rId3"/>
          <a:srcRect l="35114" t="50000" r="31944" b="18027"/>
          <a:stretch>
            <a:fillRect/>
          </a:stretch>
        </p:blipFill>
        <p:spPr>
          <a:xfrm>
            <a:off x="285720" y="1285860"/>
            <a:ext cx="3429024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Прямоугольник 8"/>
          <p:cNvSpPr/>
          <p:nvPr/>
        </p:nvSpPr>
        <p:spPr>
          <a:xfrm>
            <a:off x="2286000" y="428604"/>
            <a:ext cx="61436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 названиях казанских улиц увековечены имена 71 участника Великой Отечественной войны.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" name="Содержимое 9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126163"/>
          </a:xfrm>
        </p:spPr>
      </p:pic>
      <p:sp>
        <p:nvSpPr>
          <p:cNvPr id="5" name="Прямоугольник 4"/>
          <p:cNvSpPr/>
          <p:nvPr/>
        </p:nvSpPr>
        <p:spPr>
          <a:xfrm>
            <a:off x="642910" y="1571612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настоящее время в городе Казани в названиях улиц увековечены имена 71 участников Великой Отечественной войны 1941-1945 гг., среди которых наши земляки, Герои Советского Союза, общественные деятели, выдающиеся татарские писатели, поэты, композиторы и др., геройски сражавшиеся на военных фронтах. Кроме того, еще 7 улиц Казани носят названия, относящиеся к ВОВ: улицы Победы, 40 лет Победы, Соловецких юнг, Панфиловцев, проспект Победы, Волгоградская и Ленинградская.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9" name="Прямоугольник 8"/>
          <p:cNvSpPr/>
          <p:nvPr/>
        </p:nvSpPr>
        <p:spPr>
          <a:xfrm>
            <a:off x="2286000" y="214290"/>
            <a:ext cx="65722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Наши  прадеды, прабабушки, Герои Великой Отечественной войны. 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2357422" y="357166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Карта Победы!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071546"/>
            <a:ext cx="65722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Из Татарстана на фронт отправились около 700 тысяч человек, это четверть населения республики на тот момент. Из них более 200 тысяч бойцов были награждены орденами и медалями, свыше 225 отмечены высшим воинским отличием - званием Героя Советского Союза.</a:t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преддверие Дня Победы мы вспомнили самых известных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казанцев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- героев Великой Отечественной войны, в честь которых названы улицы столицы Татарстана.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Магуба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Сыртланова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syrtlano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774" y="928671"/>
            <a:ext cx="6091060" cy="4286280"/>
          </a:xfrm>
        </p:spPr>
      </p:pic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714488"/>
            <a:ext cx="8501098" cy="5143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889844"/>
            <a:ext cx="68580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Знаменитая летчица, герой Советского Союза родилась в Башкирии в татарской семье. С Казанью связаны ее послевоенные годы. Сражалась на Северном Кавказе, Таманском полуострове, в Крыму, Белоруссии, Польше и в Восточной Пруссии, совершила 780 боевых вылетов, сбросила 190 тонн бомбового груза. Немцы называли ее «ночной ведьмой» за мужество и фанатизм. После войны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Сыртланова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жила в Казани на улице Искра. С 1951 по 1962 годы она работала на заводе «Электроприбор» контролером.  Умерла 1 октября 1971 года, похоронена на Татарском кладбище Казани. Именем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Сыртланова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названа улица в Казани.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Петр Гаврилов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gavrilo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142984"/>
            <a:ext cx="6057920" cy="3857652"/>
          </a:xfrm>
        </p:spPr>
      </p:pic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97" y="1785926"/>
            <a:ext cx="8501098" cy="5072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97" y="1785926"/>
            <a:ext cx="8501098" cy="50720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889844"/>
            <a:ext cx="74295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Герой советского Союза, участник обороны Брестской крепости родился в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Лаишевском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уезде Казанской губернии. В 15 лет ушёл в Казань и поступил на завод чернорабочим. Весной 1918 года вступил добровольцем в Красную Армию, с тех пор его жизнь была неразрывно связано с военной службой.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звании майора в июне 1941 года руководил обороной Бреста, оттуда тяжело раненным попал в плен. Содержался в лагерях 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Хаммельбург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 и Равенсбрюк до мая 1945 года.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2010 году вышел фильм «Брестская крепость» с Александром Коршуновым в роли Гаврилова. Именем Гаврилова названы улицы в Казани,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Пестрецах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, Бресте, Краснодаре, Иркутске.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97" y="1785926"/>
            <a:ext cx="8501098" cy="5072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9" y="285728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Ганий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Сафиуллин</a:t>
            </a:r>
            <a:endParaRPr lang="ru-RU" sz="40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3" descr="86c76bb583419a5811cab167c58a919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7356" y="1071546"/>
            <a:ext cx="5643602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97" y="1785926"/>
            <a:ext cx="8501098" cy="50720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928670"/>
            <a:ext cx="72152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Советский военачальник, генерал-лейтенант 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Ганий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Сафиуллин родом из обычной крестьянской семьи села Старый Кишит Арского района Татарстана. Учился в сельском медресе. В 1920-е годы после смерти родителей беспризорничал. С 1927 года  - на военной службе.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1943 года за успешное руководство воинскими соединениями и проявленные при этом личное мужество и героизм Сафиуллину присвоено звание Героя Советского Союза с вручением ордена Ленина и медали «Золотая Звезда».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Жил и работал в Казани, где и умер 14 октября 1973 года. Похоронен на Арском кладбище. Именем Сафиуллина названа улица в Казани.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Рустем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Халитов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halito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142984"/>
            <a:ext cx="5643602" cy="4296586"/>
          </a:xfrm>
        </p:spPr>
      </p:pic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071678"/>
            <a:ext cx="9429816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    Механик-водитель, танкист, полный кавалер ордена Славы </a:t>
            </a:r>
            <a:r>
              <a:rPr lang="ru-RU" sz="2100" dirty="0" err="1" smtClean="0">
                <a:solidFill>
                  <a:schemeClr val="tx2"/>
                </a:solidFill>
                <a:latin typeface="Bookman Old Style" pitchFamily="18" charset="0"/>
              </a:rPr>
              <a:t>Рустем</a:t>
            </a: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sz="2100" dirty="0" err="1" smtClean="0">
                <a:solidFill>
                  <a:schemeClr val="tx2"/>
                </a:solidFill>
                <a:latin typeface="Bookman Old Style" pitchFamily="18" charset="0"/>
              </a:rPr>
              <a:t>Халитов</a:t>
            </a: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 родился в Казани в 1920 году. В Красной Армии с июня 1941 года. Как лучший выпускник автомотоклуба </a:t>
            </a:r>
            <a:r>
              <a:rPr lang="ru-RU" sz="2100" dirty="0" err="1" smtClean="0">
                <a:solidFill>
                  <a:schemeClr val="tx2"/>
                </a:solidFill>
                <a:latin typeface="Bookman Old Style" pitchFamily="18" charset="0"/>
              </a:rPr>
              <a:t>Осоавиахима</a:t>
            </a: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, был направлен в Ульяновск, где до 1944 года служил инструктором в Ульяновском танковом училище. В боях Великой Отечественной войны с октября 1944 года. Участник исторического Парада Победы 24 июня 1945 года в Москве на Красной площади.</a:t>
            </a:r>
          </a:p>
          <a:p>
            <a:pPr>
              <a:buNone/>
            </a:pP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    По ходатайству Президиума городского комитета ветеранов войны улица Компрессорная в Казани       была переименована в улицу </a:t>
            </a:r>
            <a:r>
              <a:rPr lang="ru-RU" sz="2100" dirty="0" err="1" smtClean="0">
                <a:solidFill>
                  <a:schemeClr val="tx2"/>
                </a:solidFill>
                <a:latin typeface="Bookman Old Style" pitchFamily="18" charset="0"/>
              </a:rPr>
              <a:t>Халитова</a:t>
            </a:r>
            <a:r>
              <a:rPr lang="ru-RU" sz="2100" dirty="0" smtClean="0">
                <a:solidFill>
                  <a:schemeClr val="tx2"/>
                </a:solidFill>
                <a:latin typeface="Bookman Old Style" pitchFamily="18" charset="0"/>
              </a:rPr>
              <a:t>. </a:t>
            </a:r>
          </a:p>
          <a:p>
            <a:endParaRPr lang="ru-RU" dirty="0"/>
          </a:p>
        </p:txBody>
      </p:sp>
      <p:pic>
        <p:nvPicPr>
          <p:cNvPr id="4" name="Рисунок 3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285992"/>
            <a:ext cx="8501122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Михаил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Девятаев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devyatae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071546"/>
            <a:ext cx="6128709" cy="4286280"/>
          </a:xfrm>
        </p:spPr>
      </p:pic>
      <p:pic>
        <p:nvPicPr>
          <p:cNvPr id="5" name="Рисунок 4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071678"/>
            <a:ext cx="8572536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7"/>
            <a:ext cx="7715304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   Знаменитый летчик родился в Пензенской Губернии, однако позднее перебрался в Казань, где в 21 год закончил речной техникум и аэроклуб. Известен на весь мир тем, что совершил побег из немецкого плена на угнанном бомбардировщике </a:t>
            </a:r>
            <a:r>
              <a:rPr lang="ru-RU" sz="1900" dirty="0" err="1" smtClean="0">
                <a:solidFill>
                  <a:schemeClr val="tx2"/>
                </a:solidFill>
                <a:latin typeface="Bookman Old Style" pitchFamily="18" charset="0"/>
              </a:rPr>
              <a:t>Heinkel</a:t>
            </a: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. Побег </a:t>
            </a:r>
            <a:r>
              <a:rPr lang="ru-RU" sz="1900" dirty="0" err="1" smtClean="0">
                <a:solidFill>
                  <a:schemeClr val="tx2"/>
                </a:solidFill>
                <a:latin typeface="Bookman Old Style" pitchFamily="18" charset="0"/>
              </a:rPr>
              <a:t>Девятаева</a:t>
            </a: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и его группы из немецкого плена получил отражение в нескольких книгах и кинофильмах, а также в многочисленных публикациях в периодической печати.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   В ноябре 1945 года </a:t>
            </a:r>
            <a:r>
              <a:rPr lang="ru-RU" sz="1900" dirty="0" err="1" smtClean="0">
                <a:solidFill>
                  <a:schemeClr val="tx2"/>
                </a:solidFill>
                <a:latin typeface="Bookman Old Style" pitchFamily="18" charset="0"/>
              </a:rPr>
              <a:t>Девятаев</a:t>
            </a: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был уволен в запас. В 1946 году, имея диплом капитана судна, устроился дежурным по вокзалу в Казанском речном порту. В 1949 стал капитаном катера.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   Михаил </a:t>
            </a:r>
            <a:r>
              <a:rPr lang="ru-RU" sz="1900" dirty="0" err="1" smtClean="0">
                <a:solidFill>
                  <a:schemeClr val="tx2"/>
                </a:solidFill>
                <a:latin typeface="Bookman Old Style" pitchFamily="18" charset="0"/>
              </a:rPr>
              <a:t>Девятаев</a:t>
            </a: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до своих последних дней жил в Казани. Скончался 24 ноября 2002 года.</a:t>
            </a:r>
          </a:p>
          <a:p>
            <a:pPr>
              <a:buNone/>
            </a:pP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   В Казани, от Речного вокзала до улицы Татарстан, проходит улица </a:t>
            </a:r>
            <a:r>
              <a:rPr lang="ru-RU" sz="1900" dirty="0" err="1" smtClean="0">
                <a:solidFill>
                  <a:schemeClr val="tx2"/>
                </a:solidFill>
                <a:latin typeface="Bookman Old Style" pitchFamily="18" charset="0"/>
              </a:rPr>
              <a:t>Девятаева</a:t>
            </a:r>
            <a:r>
              <a:rPr lang="ru-RU" sz="1900" dirty="0" smtClean="0">
                <a:solidFill>
                  <a:schemeClr val="tx2"/>
                </a:solidFill>
                <a:latin typeface="Bookman Old Style" pitchFamily="18" charset="0"/>
              </a:rPr>
              <a:t> (бывшая Портовая).</a:t>
            </a:r>
          </a:p>
          <a:p>
            <a:endParaRPr lang="ru-RU" dirty="0"/>
          </a:p>
        </p:txBody>
      </p:sp>
      <p:pic>
        <p:nvPicPr>
          <p:cNvPr id="4" name="Рисунок 3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000240"/>
            <a:ext cx="8429684" cy="4857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Фарит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Фаткуллин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fatkulli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3143272" cy="4286280"/>
          </a:xfrm>
        </p:spPr>
      </p:pic>
      <p:sp>
        <p:nvSpPr>
          <p:cNvPr id="5" name="Прямоугольник 4"/>
          <p:cNvSpPr/>
          <p:nvPr/>
        </p:nvSpPr>
        <p:spPr>
          <a:xfrm>
            <a:off x="3643306" y="1428737"/>
            <a:ext cx="40719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Летчик-ас, герой Советского Союза родился в Казани в семье служащего. 27 июля 1942 года в битве под Сталинградом майор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Фаткуллин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погиб в воздушном бою. Награждён орденами Ленина, Красной Звезды. Его именем названа улица в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Приволсжкой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районе Казани. Чтят его память и на кондитерской фабрике “Заря”, где он начинал свою трудовую деятельность.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43116"/>
            <a:ext cx="8429660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Александр Васильченко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500306"/>
            <a:ext cx="8429660" cy="4357694"/>
          </a:xfrm>
          <a:prstGeom prst="rect">
            <a:avLst/>
          </a:prstGeom>
        </p:spPr>
      </p:pic>
      <p:pic>
        <p:nvPicPr>
          <p:cNvPr id="8" name="Содержимое 3" descr="vasilchenk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8860" y="928670"/>
            <a:ext cx="5143536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000240"/>
            <a:ext cx="8429660" cy="48577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1028342"/>
            <a:ext cx="7500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Летчик-испытатель Александр Васильченко родом из Белгородской области, однако с 1943 года работал на авиационного завода №22 (ныне КАПО имени Горбунова) в Казани. Принимал участие в испытаниях самолётов «Ту-16», «Пе-2РУ», «Пе-2И», «Пе-2», «Ту-4», «Ту-16», «Ту-104», «Ту-110», а также их различных модификаций.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честь Васильченко названы ныне магистральная улица и сквер в Московском районе Казани, где открыт памятник Герою. Мемориальная доска о Васильченко установлена в пантеоне Героев городского Парка Победы.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Проживал в Казани. Трагически погиб 8 ноября 1960 года. Похоронен на казанском Арском кладбище.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Адель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Кутуй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kutu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1000108"/>
            <a:ext cx="4857784" cy="4429156"/>
          </a:xfrm>
        </p:spPr>
      </p:pic>
      <p:pic>
        <p:nvPicPr>
          <p:cNvPr id="6" name="Рисунок 5" descr="89880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928802"/>
            <a:ext cx="8572536" cy="4929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714357"/>
            <a:ext cx="70009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Один из выдающихся татарских писателей XX века родился в селе Татарский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Канадей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(Пензенская область), в возрасте 18 лет переехал в Казань. Под впечатлением от Владимира Маяковского, он основал татарское творческое объединение СУЛФ, то есть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Сул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фронт — Левый фронт. В 1942 году ушел добровольцем на фронт. За отличие в Сталинградской битве был награждён медалью «За отвагу». Позже работал военным корреспондентом в газете «Красная Армия». Летом 1945, уже после окончания войны, умер от туберкулеза в городе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Згеж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(Польша).</a:t>
            </a:r>
          </a:p>
          <a:p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честь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Аделя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Кутуя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названа улица в Советском районе Казани. </a:t>
            </a:r>
            <a:endParaRPr lang="ru-RU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898801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143116"/>
            <a:ext cx="8572536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11251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Яхин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Махмут</a:t>
            </a:r>
            <a:r>
              <a:rPr lang="ru-RU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Bookman Old Style" pitchFamily="18" charset="0"/>
              </a:rPr>
              <a:t>Яхинович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гвардии ефрейтор</a:t>
            </a:r>
            <a:endParaRPr lang="ru-RU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pic>
        <p:nvPicPr>
          <p:cNvPr id="5" name="Содержимое 3" descr="C:\Users\Лилия\Desktop\Новая папка (2)\IMG-20200223-WA0016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71612"/>
            <a:ext cx="4071966" cy="407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500034" y="571480"/>
            <a:ext cx="71438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 боях 13 и 14.12 1943г в районе деревни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Крицки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Витебской области под сильным арт.огнем противника устранил более 25 порывов линии связи, чем обеспечил своевременную поддержку артиллерийским огнем стрелковых подразделений. Награжден медалью за отвагу.</a:t>
            </a:r>
          </a:p>
          <a:p>
            <a:pPr>
              <a:buNone/>
            </a:pPr>
            <a:endParaRPr lang="ru-RU" dirty="0" smtClean="0">
              <a:solidFill>
                <a:schemeClr val="tx2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Находясь в боевых порядках пехоты беспрерывно наблюдал за противником, выявил ряд огневых точек противника, уничтоженных огнем наших батарей. В бою за высоту 17 в районе д. Ерзовка Калининской области заменял вышедших из строя телефонистов и устранял порывы линии связи. Награжден медалью за боевые заслуги.</a:t>
            </a:r>
          </a:p>
          <a:p>
            <a:pPr>
              <a:buNone/>
            </a:pPr>
            <a:r>
              <a:rPr lang="ru-RU" sz="1400" dirty="0" smtClean="0">
                <a:latin typeface="Bookman Old Style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2"/>
                </a:solidFill>
                <a:latin typeface="Bookman Old Style" pitchFamily="18" charset="0"/>
              </a:rPr>
              <a:t> </a:t>
            </a:r>
            <a:endParaRPr lang="ru-RU" dirty="0" smtClean="0">
              <a:solidFill>
                <a:schemeClr val="tx2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С первых дней наступательных боев 16.10.1944 г  по 26.10.1944г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Яхин</a:t>
            </a:r>
            <a:r>
              <a:rPr lang="en-US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Махмут</a:t>
            </a:r>
            <a:r>
              <a:rPr lang="en-US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все 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время находится в боевых порядках пехоты и не считаясь с опасностью для жизни беспрерывно ведет разведку, выявляя огневые точки противника, мешающие продвижению нашей пехоты. 19.10.1944г  в боях за деревню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Антзоденен,ЯхинМахмут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, находясь на наблюдательном пункте, обнаружил один станковый пулемет, два ручных пулемета, одно орудие на прямой наводке и танк, стоящий в засаде. Об этих целях было немедленно доложено командиру, в результате чего все цели были подавлены огнем наших батарей. </a:t>
            </a: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24.10.1944г  противник из района деревни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Пиллкаленн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перешел в контратаку при поддержке 20 танков.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Яхин</a:t>
            </a:r>
            <a:r>
              <a:rPr lang="en-US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Bookman Old Style" pitchFamily="18" charset="0"/>
              </a:rPr>
              <a:t>Махмут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</a:rPr>
              <a:t>все время находился на наблюдательном пункте, когда немецкие танки оказались позади наблюдательного пункта, и немецкая пехота вплотную подошла к нему, тогда он из автомата убил трех немцев, после чего получил приказ отойти на запасной наблюдательный пункт. Награжден Орденом Красной звезды.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98801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8501090" cy="5357826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1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2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Гараева</a:t>
            </a: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 Назия </a:t>
            </a:r>
            <a:r>
              <a:rPr lang="ru-RU" sz="40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Гараевна</a:t>
            </a:r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</a:rPr>
              <a:t>младший лейтенант медицинской службы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3" descr="C:\Users\Лилия\Desktop\Новая папка (2)\IMG-20200223-WA0012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3116"/>
            <a:ext cx="3500462" cy="3643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2444</Words>
  <Application>Microsoft Office PowerPoint</Application>
  <PresentationFormat>Экран (4:3)</PresentationFormat>
  <Paragraphs>110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1" baseType="lpstr">
      <vt:lpstr>Arial</vt:lpstr>
      <vt:lpstr>Bookman Old Style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Яхин Махмут Яхинович гвардии ефрейтор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Загидуллин Габдулла Загидуллович</vt:lpstr>
      <vt:lpstr>Абзалов Залял Мифтахович служил  в составе 228 стрелкового полка команды №1185. </vt:lpstr>
      <vt:lpstr>Тимергалиев Габделбарый Тимергалиевич </vt:lpstr>
      <vt:lpstr>Презентация PowerPoint</vt:lpstr>
      <vt:lpstr>Презентация PowerPoint</vt:lpstr>
      <vt:lpstr>Презентация PowerPoint</vt:lpstr>
      <vt:lpstr>Презентация PowerPoint</vt:lpstr>
      <vt:lpstr>Магуба Сыртланова </vt:lpstr>
      <vt:lpstr>Презентация PowerPoint</vt:lpstr>
      <vt:lpstr>Петр Гаврилов </vt:lpstr>
      <vt:lpstr> </vt:lpstr>
      <vt:lpstr> </vt:lpstr>
      <vt:lpstr> </vt:lpstr>
      <vt:lpstr>Рустем Халитов </vt:lpstr>
      <vt:lpstr>Презентация PowerPoint</vt:lpstr>
      <vt:lpstr>Михаил Девятаев </vt:lpstr>
      <vt:lpstr>Презентация PowerPoint</vt:lpstr>
      <vt:lpstr>Фарит Фаткуллин</vt:lpstr>
      <vt:lpstr>Александр Васильченко </vt:lpstr>
      <vt:lpstr> </vt:lpstr>
      <vt:lpstr>Адель Кутуй 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 Морозов</dc:creator>
  <cp:lastModifiedBy>Алексей Морозов</cp:lastModifiedBy>
  <cp:revision>25</cp:revision>
  <dcterms:modified xsi:type="dcterms:W3CDTF">2020-04-29T14:22:03Z</dcterms:modified>
</cp:coreProperties>
</file>